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73" r:id="rId14"/>
    <p:sldId id="267" r:id="rId15"/>
    <p:sldId id="268" r:id="rId16"/>
    <p:sldId id="275" r:id="rId17"/>
    <p:sldId id="274" r:id="rId18"/>
    <p:sldId id="270" r:id="rId19"/>
    <p:sldId id="269" r:id="rId20"/>
    <p:sldId id="280" r:id="rId21"/>
    <p:sldId id="281" r:id="rId22"/>
    <p:sldId id="277" r:id="rId23"/>
    <p:sldId id="279" r:id="rId24"/>
    <p:sldId id="276" r:id="rId25"/>
    <p:sldId id="271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E1DFD-28B7-4F7D-A82B-82BB5979C03C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AFB65-C8DC-496E-AADA-3539A1BF91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FB65-C8DC-496E-AADA-3539A1BF91A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7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FA4D56-B0A2-4767-92AA-A7FA461D5580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6DEFFC-2B50-4925-A59E-67F54F4122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Paul J. Yoder and Karen Lange</a:t>
            </a:r>
          </a:p>
          <a:p>
            <a:r>
              <a:rPr lang="en-US" dirty="0" smtClean="0"/>
              <a:t>June 14, 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Legislative and Budget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9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1181 (Butler)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Re-establishes PTAP program for 2012-13 through 2015-16.  </a:t>
            </a:r>
          </a:p>
          <a:p>
            <a:r>
              <a:rPr lang="en-US" dirty="0" smtClean="0"/>
              <a:t>Would also require the California Assessors' Association to report on participation. </a:t>
            </a:r>
          </a:p>
          <a:p>
            <a:r>
              <a:rPr lang="en-US" dirty="0" smtClean="0"/>
              <a:t>CACTTC has historically asked that the bill specify that TTCs are allotted funding proportional to the workload share.</a:t>
            </a:r>
          </a:p>
          <a:p>
            <a:r>
              <a:rPr lang="en-US" dirty="0" smtClean="0"/>
              <a:t>The bill currently only directs that Assessors consult with TTCs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hearing date set 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5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Budget Trailer Bill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authorize a County Treasurer to loan funds to charter schools.</a:t>
            </a:r>
          </a:p>
          <a:p>
            <a:r>
              <a:rPr lang="en-US" dirty="0" smtClean="0"/>
              <a:t>Initial language was mandatory. Revised language is permissive to a Board of Supervisors.</a:t>
            </a:r>
          </a:p>
          <a:p>
            <a:r>
              <a:rPr lang="en-US" dirty="0" smtClean="0"/>
              <a:t>CACTTC is opposed, along with CSAC, Orange County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Senate Budget Chair rejected language late Tuesday afternoon.  Assembly had accepted permissive language.  Final budget language not currently in print.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0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Ahead to 2013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 Legislation with Sen. Wyland</a:t>
            </a:r>
            <a:endParaRPr lang="en-US" dirty="0"/>
          </a:p>
          <a:p>
            <a:r>
              <a:rPr lang="en-US" dirty="0" smtClean="0"/>
              <a:t>Potentially jointly sponsoring legislation on Assessed Valuation calculations for Prop. 39 elections with HJTA, CalTax and CalBOC.</a:t>
            </a:r>
          </a:p>
          <a:p>
            <a:r>
              <a:rPr lang="en-US" dirty="0" smtClean="0"/>
              <a:t>2013 Platform – process begins in July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2012-13 State 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148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2012-13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98637"/>
            <a:ext cx="8229600" cy="4373563"/>
          </a:xfrm>
        </p:spPr>
        <p:txBody>
          <a:bodyPr/>
          <a:lstStyle/>
          <a:p>
            <a:r>
              <a:rPr lang="en-US" dirty="0" smtClean="0"/>
              <a:t>Required to be passed by the Legislature no later than tomorrow (June 15), or Legislators forego their pay.</a:t>
            </a:r>
          </a:p>
          <a:p>
            <a:endParaRPr lang="en-US" dirty="0"/>
          </a:p>
          <a:p>
            <a:r>
              <a:rPr lang="en-US" dirty="0" smtClean="0"/>
              <a:t>Per recent Court decision, the Legislature is the arbiter of whether or not the budget is balanced (not the State Controller).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4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$</a:t>
            </a:r>
            <a:r>
              <a:rPr lang="en-US" dirty="0" smtClean="0"/>
              <a:t>15.7 billion </a:t>
            </a:r>
            <a:r>
              <a:rPr lang="en-US" dirty="0"/>
              <a:t>estimated </a:t>
            </a:r>
            <a:r>
              <a:rPr lang="en-US" dirty="0" smtClean="0"/>
              <a:t>deficit to resolve mainly through cuts, trigger cuts, the proposed tax increase.</a:t>
            </a:r>
          </a:p>
          <a:p>
            <a:r>
              <a:rPr lang="en-US" dirty="0" smtClean="0"/>
              <a:t>Locks in three more years of realignment funding formulas for Counties.</a:t>
            </a:r>
          </a:p>
          <a:p>
            <a:r>
              <a:rPr lang="en-US" dirty="0"/>
              <a:t>Budget includes $2.1 billion repayment of funds borrowed pursuant to Proposition 1A three years ago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4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Relies heavily on the Governor’s tax initiative being approved by the voters in November (generating between $7 and 9 billion</a:t>
            </a:r>
            <a:r>
              <a:rPr lang="en-US" dirty="0" smtClean="0"/>
              <a:t>.)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Absent approval, $6.1 billion in trigger cuts will occur.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75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Shortfall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Governor’s plan to close $15.7 billion gap between revenues and expenditures is:</a:t>
            </a:r>
          </a:p>
          <a:p>
            <a:r>
              <a:rPr lang="en-US" dirty="0" smtClean="0"/>
              <a:t>1) Revenues initiative = $5.5b in year one</a:t>
            </a:r>
          </a:p>
          <a:p>
            <a:r>
              <a:rPr lang="en-US" dirty="0" smtClean="0"/>
              <a:t>2) Cuts: $8.3 billion in total spending reductions</a:t>
            </a:r>
          </a:p>
          <a:p>
            <a:pPr lvl="1"/>
            <a:r>
              <a:rPr lang="en-US" dirty="0" smtClean="0"/>
              <a:t>Approx. $2.3b to education</a:t>
            </a:r>
          </a:p>
          <a:p>
            <a:pPr lvl="1"/>
            <a:r>
              <a:rPr lang="en-US" dirty="0" smtClean="0"/>
              <a:t>Approx. $2.5b to health and human services</a:t>
            </a:r>
          </a:p>
          <a:p>
            <a:pPr lvl="1"/>
            <a:r>
              <a:rPr lang="en-US" dirty="0" smtClean="0"/>
              <a:t>Approx. $3.5b sweeping RDA, mandate cut, trial courts and employee compensation changes</a:t>
            </a:r>
          </a:p>
          <a:p>
            <a:pPr marL="411480" lvl="1" indent="0">
              <a:buNone/>
            </a:pPr>
            <a:r>
              <a:rPr lang="en-US" sz="2400" dirty="0" smtClean="0"/>
              <a:t>3)Other shifts, transfers: $2.8 b</a:t>
            </a:r>
          </a:p>
        </p:txBody>
      </p:sp>
    </p:spTree>
    <p:extLst>
      <p:ext uri="{BB962C8B-B14F-4D97-AF65-F5344CB8AC3E}">
        <p14:creationId xmlns:p14="http://schemas.microsoft.com/office/powerpoint/2010/main" val="353853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– Trigger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1"/>
            <a:ext cx="84582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60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The Budget counted on $35/share for Facebook stock to generate between $1 and  $2 billion; closes at $25.87 on 6/5/12.  (Google resulted in $7 billion </a:t>
            </a:r>
            <a:r>
              <a:rPr lang="en-US" dirty="0" smtClean="0"/>
              <a:t>over three years to California</a:t>
            </a:r>
            <a:r>
              <a:rPr lang="en-US" dirty="0" smtClean="0"/>
              <a:t>) – trading at $27 this morning.</a:t>
            </a:r>
            <a:endParaRPr lang="en-US" dirty="0" smtClean="0"/>
          </a:p>
          <a:p>
            <a:pPr marL="11430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/>
              <a:t>Sweeps remaining housing funds leftover from RDA elimination ($1.4 billion) into General Fund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Sweeps $400 m in national mortgage settlement into GF.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4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CACTTC Legislation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0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revenue trend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State ended last fiscal year with a cash deficit of $8.2 billion.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combined current-year cash deficit stands at $17 billion.  </a:t>
            </a:r>
            <a:endParaRPr lang="en-US" dirty="0" smtClean="0"/>
          </a:p>
          <a:p>
            <a:r>
              <a:rPr lang="en-US" dirty="0" smtClean="0"/>
              <a:t>Those </a:t>
            </a:r>
            <a:r>
              <a:rPr lang="en-US" dirty="0"/>
              <a:t>deficits are being covered with $11.1 billion of internal borrowing (temporary loans from special </a:t>
            </a:r>
            <a:r>
              <a:rPr lang="en-US" dirty="0" smtClean="0"/>
              <a:t>funds</a:t>
            </a:r>
            <a:r>
              <a:rPr lang="en-US" dirty="0"/>
              <a:t>) and $5.9 billion of external borrowing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53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revenues – may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cash receipts were slightly above </a:t>
            </a:r>
            <a:r>
              <a:rPr lang="en-US" dirty="0" smtClean="0"/>
              <a:t>projections (</a:t>
            </a:r>
            <a:r>
              <a:rPr lang="en-US" dirty="0"/>
              <a:t>$83.5 million above </a:t>
            </a:r>
            <a:r>
              <a:rPr lang="en-US" dirty="0" smtClean="0"/>
              <a:t>or 1.3 percent%) </a:t>
            </a:r>
            <a:r>
              <a:rPr lang="en-US" dirty="0"/>
              <a:t>due to higher than expected insurance revenues.</a:t>
            </a:r>
          </a:p>
          <a:p>
            <a:r>
              <a:rPr lang="en-US" dirty="0"/>
              <a:t>Revenues from the “Big 3” sources of revenue—personal income taxes, sales taxes, and corporate taxes—came in 2.0% below estimates.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important be-cause these three taxes form the lion’s share of General Fund revenues, representing roughly 90% of total revenues each year.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57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RDA Pass-through at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Legislative leaders proposed their own budget on Wednesday.  </a:t>
            </a:r>
          </a:p>
          <a:p>
            <a:r>
              <a:rPr lang="en-US" b="1" dirty="0" smtClean="0"/>
              <a:t>It </a:t>
            </a:r>
            <a:r>
              <a:rPr lang="en-US" b="1" dirty="0"/>
              <a:t>assumes suspension of negotiated pass through agreements cities, counties, schools and special districts may have with local redevelopment agencies</a:t>
            </a:r>
            <a:r>
              <a:rPr lang="en-US" dirty="0"/>
              <a:t>.  </a:t>
            </a:r>
            <a:endParaRPr lang="en-US" dirty="0" smtClean="0"/>
          </a:p>
          <a:p>
            <a:r>
              <a:rPr lang="en-US" dirty="0" smtClean="0"/>
              <a:t>Scored $</a:t>
            </a:r>
            <a:r>
              <a:rPr lang="en-US" dirty="0"/>
              <a:t>250 million increase in property taxes available to schools as a result of suspending these pass through agreements, lowering the state’s general fund obligation under Proposition 98.  </a:t>
            </a:r>
            <a:endParaRPr lang="en-US" dirty="0" smtClean="0"/>
          </a:p>
          <a:p>
            <a:r>
              <a:rPr lang="en-US" dirty="0" smtClean="0"/>
              <a:t>Those </a:t>
            </a:r>
            <a:r>
              <a:rPr lang="en-US" dirty="0"/>
              <a:t>savings are then diverted to restore cuts in programs proposed by the Governor. </a:t>
            </a:r>
            <a:endParaRPr lang="en-US" dirty="0" smtClean="0"/>
          </a:p>
          <a:p>
            <a:r>
              <a:rPr lang="en-US" dirty="0" smtClean="0"/>
              <a:t>CSAC has already responded to leadership with a strong oppose position and encourages county leaders to alert their legislators.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RDA Pass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approach would be to nullify pass through agreements which would result in the property taxes dedicated to those pass through agreements being distributed by the existing AB 8 formula in each county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</a:t>
            </a:r>
            <a:r>
              <a:rPr lang="en-US" dirty="0"/>
              <a:t>roughly $450 million in pass through revenues.  By distributing those revenues through AB 8, schools would get roughly 56% or $250 million in property taxes.  This offsets an equal amount the state must make up to schools via Prop 98 and thus frees up that $250 million in state </a:t>
            </a:r>
            <a:r>
              <a:rPr lang="en-US" dirty="0" smtClean="0"/>
              <a:t>money </a:t>
            </a:r>
            <a:r>
              <a:rPr lang="en-US" dirty="0"/>
              <a:t>to fund something else, like child care or </a:t>
            </a:r>
            <a:r>
              <a:rPr lang="en-US" dirty="0"/>
              <a:t>CalWORKS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371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Pension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Pension reform package expected to move through Legislature before the end of the legislative year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Conference Committee has been meeting throughout the year.</a:t>
            </a:r>
            <a:endParaRPr lang="en-US" dirty="0" smtClean="0"/>
          </a:p>
          <a:p>
            <a:r>
              <a:rPr lang="en-US" dirty="0" smtClean="0"/>
              <a:t>Not expected to require voter approval, but is a possibility.</a:t>
            </a:r>
          </a:p>
          <a:p>
            <a:r>
              <a:rPr lang="en-US" dirty="0" smtClean="0"/>
              <a:t>May include a “cash balance plan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27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voters approve both tax proposals, the one receiving the highest number of votes will prevail.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If they approve neither, schools will be scrambling to address major mid-year funding gaps.  </a:t>
            </a:r>
          </a:p>
          <a:p>
            <a:endParaRPr lang="en-US" dirty="0"/>
          </a:p>
          <a:p>
            <a:r>
              <a:rPr lang="en-US" dirty="0" smtClean="0"/>
              <a:t>Current legislative office holders are not eligible to utilize the term limits extension approved last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17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9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dirty="0" smtClean="0"/>
              <a:t>AB 2643 (Ma)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Clarifies taxes due must be paid pending a reassessment.</a:t>
            </a:r>
          </a:p>
          <a:p>
            <a:r>
              <a:rPr lang="en-US" dirty="0" smtClean="0"/>
              <a:t>Gives 90 days to calculate pool rate.</a:t>
            </a:r>
          </a:p>
          <a:p>
            <a:r>
              <a:rPr lang="en-US" dirty="0" smtClean="0"/>
              <a:t>Allows duplicate payments to be applied to delinquent payments on the same property.</a:t>
            </a:r>
          </a:p>
          <a:p>
            <a:r>
              <a:rPr lang="en-US" dirty="0" smtClean="0"/>
              <a:t>More amendments </a:t>
            </a:r>
            <a:r>
              <a:rPr lang="en-US" dirty="0" smtClean="0"/>
              <a:t>possible i</a:t>
            </a:r>
            <a:r>
              <a:rPr lang="en-US" dirty="0" smtClean="0"/>
              <a:t>n </a:t>
            </a:r>
            <a:r>
              <a:rPr lang="en-US" dirty="0" smtClean="0"/>
              <a:t>the Senate.</a:t>
            </a:r>
          </a:p>
          <a:p>
            <a:r>
              <a:rPr lang="en-US" dirty="0" smtClean="0"/>
              <a:t>Bill has been approved unanimously thus far.</a:t>
            </a:r>
          </a:p>
        </p:txBody>
      </p:sp>
    </p:spTree>
    <p:extLst>
      <p:ext uri="{BB962C8B-B14F-4D97-AF65-F5344CB8AC3E}">
        <p14:creationId xmlns:p14="http://schemas.microsoft.com/office/powerpoint/2010/main" val="299481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1045 (Norby)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Bans pay-for-play in California school bond elections.</a:t>
            </a:r>
          </a:p>
          <a:p>
            <a:r>
              <a:rPr lang="en-US" dirty="0" smtClean="0"/>
              <a:t>Currently in Senate Governance and Finance Committee after failing passage by 2 votes.  </a:t>
            </a:r>
          </a:p>
          <a:p>
            <a:r>
              <a:rPr lang="en-US" dirty="0" smtClean="0"/>
              <a:t>Author’s office has requested the FPPC review the current practices to determine if there is a remedy aside from legislation.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2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1957 (Gordon)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 contained provisions to authorize shortening notifications required in newspapers.</a:t>
            </a:r>
          </a:p>
          <a:p>
            <a:r>
              <a:rPr lang="en-US" dirty="0" smtClean="0"/>
              <a:t>Authorized CEUs in Tax Collections.</a:t>
            </a:r>
          </a:p>
          <a:p>
            <a:r>
              <a:rPr lang="en-US" dirty="0" smtClean="0"/>
              <a:t>Bill heavily opposed by CNPA.</a:t>
            </a:r>
          </a:p>
          <a:p>
            <a:r>
              <a:rPr lang="en-US" dirty="0" smtClean="0"/>
              <a:t>Failed passage in Assembly Local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6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Home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Platform contained a proposal to compel HCD to provide information to TTCs on mobile homes.</a:t>
            </a:r>
          </a:p>
          <a:p>
            <a:r>
              <a:rPr lang="en-US" dirty="0" smtClean="0"/>
              <a:t>HCD agreed to provide the information without legislation.</a:t>
            </a:r>
          </a:p>
          <a:p>
            <a:r>
              <a:rPr lang="en-US" dirty="0" smtClean="0"/>
              <a:t>Interested TTCs are received bi-weekly updates from HCD.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4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Bills of Interest to </a:t>
            </a:r>
            <a:r>
              <a:rPr lang="en-US" dirty="0" smtClean="0"/>
              <a:t>CACTTC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9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2210 (Smyth)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Requires a county assessor, when requested by the board of supervisors, to estimate whether annual property valuations for the county have decreased by 3% or more, and if so, to notify the county and the Department of Finance of the decrease. </a:t>
            </a:r>
          </a:p>
          <a:p>
            <a:r>
              <a:rPr lang="en-US" dirty="0" smtClean="0"/>
              <a:t>Initially the bill included TTCs in the estimate process but that provision was dropped at our request.</a:t>
            </a:r>
          </a:p>
          <a:p>
            <a:r>
              <a:rPr lang="en-US" dirty="0" smtClean="0"/>
              <a:t>Bill passed Assembly unanimously and is to the Senate.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3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57200"/>
            <a:ext cx="8260672" cy="1039427"/>
          </a:xfrm>
        </p:spPr>
        <p:txBody>
          <a:bodyPr/>
          <a:lstStyle/>
          <a:p>
            <a:r>
              <a:rPr lang="en-US" dirty="0" smtClean="0"/>
              <a:t>AB 2299 (Feuer)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Authorizes the board of supervisors to establish a program to redact (upon request) public safety officials’ names from property records disclosed to the public.</a:t>
            </a:r>
          </a:p>
          <a:p>
            <a:r>
              <a:rPr lang="en-US" dirty="0" smtClean="0"/>
              <a:t>Bill is strongly opposed by Clerk-Recorders Association.</a:t>
            </a:r>
          </a:p>
          <a:p>
            <a:r>
              <a:rPr lang="en-US" dirty="0" smtClean="0"/>
              <a:t>CACTTC has sent a letter of concerns.</a:t>
            </a:r>
          </a:p>
          <a:p>
            <a:r>
              <a:rPr lang="en-US" dirty="0" smtClean="0"/>
              <a:t>Bill was heard yesterday in Senate Governance and </a:t>
            </a:r>
            <a:r>
              <a:rPr lang="en-US" dirty="0" smtClean="0"/>
              <a:t>Finance</a:t>
            </a:r>
            <a:r>
              <a:rPr lang="en-US" dirty="0"/>
              <a:t> </a:t>
            </a:r>
            <a:r>
              <a:rPr lang="en-US" dirty="0" smtClean="0"/>
              <a:t>and was held.  CACTTC concerns were mentioned as a reason the majority would not vote for the measure.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25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2067</TotalTime>
  <Words>1173</Words>
  <Application>Microsoft Office PowerPoint</Application>
  <PresentationFormat>On-screen Show (4:3)</PresentationFormat>
  <Paragraphs>107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Apothecary</vt:lpstr>
      <vt:lpstr>State Legislative and Budget Update</vt:lpstr>
      <vt:lpstr>2012 CACTTC Legislation</vt:lpstr>
      <vt:lpstr>AB 2643 (Ma) </vt:lpstr>
      <vt:lpstr>AB 1045 (Norby)</vt:lpstr>
      <vt:lpstr>AB 1957 (Gordon)</vt:lpstr>
      <vt:lpstr>Mobile Home Information </vt:lpstr>
      <vt:lpstr>Bills of Interest to CACTTC</vt:lpstr>
      <vt:lpstr>AB 2210 (Smyth)</vt:lpstr>
      <vt:lpstr>AB 2299 (Feuer)</vt:lpstr>
      <vt:lpstr>AB 1181 (Butler)</vt:lpstr>
      <vt:lpstr>State Budget Trailer Bill Language</vt:lpstr>
      <vt:lpstr>Looking Ahead to 2013 Legislation</vt:lpstr>
      <vt:lpstr>2012-13 State budget</vt:lpstr>
      <vt:lpstr>2012-13 Budget</vt:lpstr>
      <vt:lpstr>Budget - Continued</vt:lpstr>
      <vt:lpstr>Budget - Continued</vt:lpstr>
      <vt:lpstr>Addressing the Shortfall</vt:lpstr>
      <vt:lpstr>Budget – Trigger cuts</vt:lpstr>
      <vt:lpstr>Budget - Continued</vt:lpstr>
      <vt:lpstr>State revenue trend </vt:lpstr>
      <vt:lpstr>State revenues – may 2012</vt:lpstr>
      <vt:lpstr>RDA Pass-through at risk</vt:lpstr>
      <vt:lpstr>RDA Pass Through</vt:lpstr>
      <vt:lpstr>Pension reform</vt:lpstr>
      <vt:lpstr>November 2012</vt:lpstr>
      <vt:lpstr>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Lange</dc:creator>
  <cp:lastModifiedBy>Karen Lange</cp:lastModifiedBy>
  <cp:revision>42</cp:revision>
  <dcterms:created xsi:type="dcterms:W3CDTF">2012-06-05T15:32:33Z</dcterms:created>
  <dcterms:modified xsi:type="dcterms:W3CDTF">2012-06-14T16:58:40Z</dcterms:modified>
</cp:coreProperties>
</file>